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44"/>
  </p:notesMasterIdLst>
  <p:handoutMasterIdLst>
    <p:handoutMasterId r:id="rId45"/>
  </p:handoutMasterIdLst>
  <p:sldIdLst>
    <p:sldId id="264" r:id="rId3"/>
    <p:sldId id="276" r:id="rId4"/>
    <p:sldId id="281" r:id="rId5"/>
    <p:sldId id="282" r:id="rId6"/>
    <p:sldId id="286" r:id="rId7"/>
    <p:sldId id="283" r:id="rId8"/>
    <p:sldId id="284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318" r:id="rId22"/>
    <p:sldId id="319" r:id="rId23"/>
    <p:sldId id="320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howGuides="1">
      <p:cViewPr varScale="1">
        <p:scale>
          <a:sx n="79" d="100"/>
          <a:sy n="79" d="100"/>
        </p:scale>
        <p:origin x="162" y="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5/28/2013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5/28/2013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5/28/2013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5/28/2013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5/28/2013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5/28/2013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5/28/2013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5/28/2013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5/28/2013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5/28/2013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5/28/2013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5/28/2013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Indices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Tomasz Bartoszewski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Index Construction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394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Time </a:t>
            </a:r>
            <a:r>
              <a:rPr lang="pl-PL" dirty="0"/>
              <a:t>complexity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en-US" dirty="0" smtClean="0"/>
              <a:t>O(T</a:t>
            </a:r>
            <a:r>
              <a:rPr lang="en-US" dirty="0"/>
              <a:t>), where T is the number of all terms </a:t>
            </a:r>
            <a:r>
              <a:rPr lang="en-US" dirty="0" smtClean="0"/>
              <a:t>(</a:t>
            </a:r>
            <a:r>
              <a:rPr lang="en-US" dirty="0"/>
              <a:t>including duplicates) in the document collection (after pre-processing)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001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Index Compression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023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Why?</a:t>
            </a:r>
            <a:endParaRPr lang="pl-P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avoid </a:t>
            </a:r>
            <a:r>
              <a:rPr lang="pl-PL" dirty="0"/>
              <a:t>disk </a:t>
            </a:r>
            <a:r>
              <a:rPr lang="pl-PL" dirty="0" smtClean="0"/>
              <a:t>I/O</a:t>
            </a:r>
          </a:p>
          <a:p>
            <a:r>
              <a:rPr lang="en-US" dirty="0"/>
              <a:t>the size of an </a:t>
            </a:r>
            <a:r>
              <a:rPr lang="en-US" dirty="0" smtClean="0"/>
              <a:t>inverted </a:t>
            </a:r>
            <a:r>
              <a:rPr lang="en-US" dirty="0"/>
              <a:t>index can be reduced </a:t>
            </a:r>
            <a:r>
              <a:rPr lang="en-US" dirty="0" smtClean="0"/>
              <a:t>dramatically</a:t>
            </a:r>
            <a:endParaRPr lang="pl-PL" dirty="0" smtClean="0"/>
          </a:p>
          <a:p>
            <a:r>
              <a:rPr lang="en-US" dirty="0"/>
              <a:t>the original index can also be </a:t>
            </a:r>
            <a:r>
              <a:rPr lang="en-US" dirty="0" smtClean="0"/>
              <a:t>reconstructed</a:t>
            </a:r>
            <a:endParaRPr lang="pl-PL" dirty="0" smtClean="0"/>
          </a:p>
          <a:p>
            <a:r>
              <a:rPr lang="en-US" dirty="0"/>
              <a:t>all the information is represented with positive </a:t>
            </a:r>
            <a:r>
              <a:rPr lang="en-US" dirty="0" smtClean="0"/>
              <a:t>integers</a:t>
            </a:r>
            <a:r>
              <a:rPr lang="pl-PL" dirty="0"/>
              <a:t> -&gt; integer compression</a:t>
            </a:r>
          </a:p>
        </p:txBody>
      </p:sp>
    </p:spTree>
    <p:extLst>
      <p:ext uri="{BB962C8B-B14F-4D97-AF65-F5344CB8AC3E}">
        <p14:creationId xmlns:p14="http://schemas.microsoft.com/office/powerpoint/2010/main" val="312694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Use gaps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4, 10, 300, and </a:t>
            </a:r>
            <a:r>
              <a:rPr lang="en-US" dirty="0" smtClean="0"/>
              <a:t>305</a:t>
            </a:r>
            <a:r>
              <a:rPr lang="pl-PL" dirty="0" smtClean="0"/>
              <a:t> -&gt; </a:t>
            </a:r>
            <a:r>
              <a:rPr lang="en-US" dirty="0"/>
              <a:t>4, 6, 290 and </a:t>
            </a:r>
            <a:r>
              <a:rPr lang="en-US" dirty="0" smtClean="0"/>
              <a:t>5</a:t>
            </a:r>
            <a:endParaRPr lang="pl-PL" dirty="0" smtClean="0"/>
          </a:p>
          <a:p>
            <a:r>
              <a:rPr lang="pl-PL" dirty="0" smtClean="0"/>
              <a:t>Smaller numbers</a:t>
            </a:r>
          </a:p>
          <a:p>
            <a:r>
              <a:rPr lang="pl-PL" dirty="0" smtClean="0"/>
              <a:t>Large for rare terms – not a big problem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264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All in one</a:t>
            </a:r>
            <a:endParaRPr lang="pl-P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41" y="1772816"/>
            <a:ext cx="10161622" cy="4179852"/>
          </a:xfrm>
        </p:spPr>
      </p:pic>
    </p:spTree>
    <p:extLst>
      <p:ext uri="{BB962C8B-B14F-4D97-AF65-F5344CB8AC3E}">
        <p14:creationId xmlns:p14="http://schemas.microsoft.com/office/powerpoint/2010/main" val="288939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Unary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For x:</a:t>
            </a:r>
          </a:p>
          <a:p>
            <a:pPr marL="0" indent="0">
              <a:buNone/>
            </a:pPr>
            <a:r>
              <a:rPr lang="pl-PL" dirty="0" smtClean="0"/>
              <a:t>X-1 bits of 0 and one of 1</a:t>
            </a:r>
          </a:p>
          <a:p>
            <a:pPr marL="0" indent="0">
              <a:buNone/>
            </a:pPr>
            <a:r>
              <a:rPr lang="pl-PL" dirty="0" smtClean="0"/>
              <a:t>e.g.</a:t>
            </a:r>
          </a:p>
          <a:p>
            <a:pPr marL="0" indent="0">
              <a:buNone/>
            </a:pPr>
            <a:r>
              <a:rPr lang="pl-PL" dirty="0" smtClean="0"/>
              <a:t>5 -&gt; 00001</a:t>
            </a:r>
          </a:p>
          <a:p>
            <a:pPr marL="0" indent="0">
              <a:buNone/>
            </a:pPr>
            <a:r>
              <a:rPr lang="pl-PL" dirty="0" smtClean="0"/>
              <a:t>7 -&gt; 0000001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392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Elias Gamma Coding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1+</m:t>
                    </m:r>
                    <m:d>
                      <m:dPr>
                        <m:begChr m:val="⌊"/>
                        <m:endChr m:val="⌋"/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pl-PL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pl-PL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l-PL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</m:oMath>
                </a14:m>
                <a:r>
                  <a:rPr lang="pl-PL" dirty="0" smtClean="0"/>
                  <a:t> </a:t>
                </a:r>
                <a:r>
                  <a:rPr lang="en-US" dirty="0"/>
                  <a:t>in </a:t>
                </a:r>
                <a:r>
                  <a:rPr lang="en-US" dirty="0" smtClean="0"/>
                  <a:t>unary</a:t>
                </a:r>
                <a:r>
                  <a:rPr lang="pl-PL" dirty="0" smtClean="0"/>
                  <a:t> </a:t>
                </a:r>
                <a:r>
                  <a:rPr lang="en-US" dirty="0"/>
                  <a:t>(i.e.,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l-PL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</m:oMath>
                </a14:m>
                <a:r>
                  <a:rPr lang="pl-PL" dirty="0" smtClean="0"/>
                  <a:t> </a:t>
                </a:r>
                <a:r>
                  <a:rPr lang="en-US" dirty="0" smtClean="0"/>
                  <a:t>0-bits </a:t>
                </a:r>
                <a:r>
                  <a:rPr lang="en-US" dirty="0"/>
                  <a:t>followed by a 1-bit</a:t>
                </a:r>
                <a:r>
                  <a:rPr lang="en-US" dirty="0" smtClean="0"/>
                  <a:t>)</a:t>
                </a:r>
                <a:endParaRPr lang="pl-PL" dirty="0" smtClean="0"/>
              </a:p>
              <a:p>
                <a:r>
                  <a:rPr lang="en-US" dirty="0"/>
                  <a:t>followed by the </a:t>
                </a:r>
                <a:r>
                  <a:rPr lang="en-US" dirty="0" smtClean="0"/>
                  <a:t>binary </a:t>
                </a:r>
                <a:r>
                  <a:rPr lang="en-US" dirty="0"/>
                  <a:t>representation of x without its most significant bit.</a:t>
                </a:r>
                <a:endParaRPr lang="pl-PL" dirty="0" smtClean="0"/>
              </a:p>
              <a:p>
                <a:r>
                  <a:rPr lang="en-US" dirty="0"/>
                  <a:t>efficient for small integers but is not suited to large </a:t>
                </a:r>
                <a:r>
                  <a:rPr lang="en-US" dirty="0" smtClean="0"/>
                  <a:t>integers</a:t>
                </a:r>
                <a:endParaRPr lang="pl-PL" dirty="0"/>
              </a:p>
              <a:p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</a:rPr>
                      <m:t>1+</m:t>
                    </m:r>
                    <m:d>
                      <m:dPr>
                        <m:begChr m:val="⌊"/>
                        <m:endChr m:val="⌋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l-PL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</m:oMath>
                </a14:m>
                <a:r>
                  <a:rPr lang="pl-PL" dirty="0" smtClean="0"/>
                  <a:t> </a:t>
                </a:r>
                <a:r>
                  <a:rPr lang="en-US" dirty="0"/>
                  <a:t>is simply the number of bits of x in </a:t>
                </a:r>
                <a:r>
                  <a:rPr lang="en-US" dirty="0" smtClean="0"/>
                  <a:t>binary</a:t>
                </a:r>
                <a:endParaRPr lang="pl-PL" dirty="0" smtClean="0"/>
              </a:p>
              <a:p>
                <a:r>
                  <a:rPr lang="pl-PL" dirty="0" smtClean="0"/>
                  <a:t>9 -&gt; 000 1001</a:t>
                </a:r>
                <a:endParaRPr lang="pl-P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80" t="-10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673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Elias Delta Coding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l-PL" dirty="0" smtClean="0"/>
                  <a:t>For small int longer </a:t>
                </a:r>
                <a:r>
                  <a:rPr lang="pl-PL" dirty="0"/>
                  <a:t>than gamma </a:t>
                </a:r>
                <a:r>
                  <a:rPr lang="pl-PL" dirty="0" smtClean="0"/>
                  <a:t>codes (better for larger)</a:t>
                </a:r>
              </a:p>
              <a:p>
                <a:r>
                  <a:rPr lang="pl-PL" dirty="0"/>
                  <a:t>gamma code representation of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</a:rPr>
                      <m:t>1+</m:t>
                    </m:r>
                    <m:d>
                      <m:dPr>
                        <m:begChr m:val="⌊"/>
                        <m:endChr m:val="⌋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l-PL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</m:oMath>
                </a14:m>
                <a:endParaRPr lang="pl-PL" dirty="0" smtClean="0"/>
              </a:p>
              <a:p>
                <a:r>
                  <a:rPr lang="en-US" dirty="0"/>
                  <a:t>followed by the binary </a:t>
                </a:r>
                <a:r>
                  <a:rPr lang="en-US" dirty="0" smtClean="0"/>
                  <a:t>representation </a:t>
                </a:r>
                <a:r>
                  <a:rPr lang="en-US" dirty="0"/>
                  <a:t>of x less the most significant </a:t>
                </a:r>
                <a:r>
                  <a:rPr lang="en-US" dirty="0" smtClean="0"/>
                  <a:t>bit</a:t>
                </a:r>
                <a:endParaRPr lang="pl-PL" dirty="0" smtClean="0"/>
              </a:p>
              <a:p>
                <a:r>
                  <a:rPr lang="pl-PL" dirty="0" smtClean="0"/>
                  <a:t>Dla 9: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</a:rPr>
                      <m:t>1+</m:t>
                    </m:r>
                    <m:d>
                      <m:dPr>
                        <m:begChr m:val="⌊"/>
                        <m:endChr m:val="⌋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l-PL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func>
                      </m:e>
                    </m:d>
                    <m:r>
                      <a:rPr lang="pl-PL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pl-PL" dirty="0" smtClean="0"/>
                  <a:t> -&gt; 00100</a:t>
                </a:r>
              </a:p>
              <a:p>
                <a:pPr marL="0" indent="0">
                  <a:buNone/>
                </a:pPr>
                <a:r>
                  <a:rPr lang="pl-PL" dirty="0" smtClean="0"/>
                  <a:t>9 -&gt; 00100 001</a:t>
                </a:r>
                <a:endParaRPr lang="pl-P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0" t="-10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48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Golomb Coding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l-PL" dirty="0" smtClean="0"/>
                  <a:t>values relative to a constant b</a:t>
                </a:r>
              </a:p>
              <a:p>
                <a:r>
                  <a:rPr lang="pl-PL" dirty="0" smtClean="0"/>
                  <a:t>s</a:t>
                </a:r>
                <a:r>
                  <a:rPr lang="en-US" dirty="0" err="1" smtClean="0"/>
                  <a:t>everal</a:t>
                </a:r>
                <a:r>
                  <a:rPr lang="en-US" dirty="0" smtClean="0"/>
                  <a:t> </a:t>
                </a:r>
                <a:r>
                  <a:rPr lang="en-US" dirty="0"/>
                  <a:t>variations of </a:t>
                </a:r>
                <a:r>
                  <a:rPr lang="en-US" dirty="0" smtClean="0"/>
                  <a:t>the </a:t>
                </a:r>
                <a:r>
                  <a:rPr lang="en-US" dirty="0"/>
                  <a:t>original </a:t>
                </a:r>
                <a:r>
                  <a:rPr lang="en-US" dirty="0" err="1" smtClean="0"/>
                  <a:t>Golomb</a:t>
                </a:r>
                <a:endParaRPr lang="pl-PL" dirty="0" smtClean="0"/>
              </a:p>
              <a:p>
                <a:r>
                  <a:rPr lang="pl-PL" dirty="0" smtClean="0"/>
                  <a:t>E.g.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⌊"/>
                          <m:endChr m:val="⌋"/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pl-PL" dirty="0" smtClean="0"/>
              </a:p>
              <a:p>
                <a:pPr marL="0" indent="0">
                  <a:buNone/>
                </a:pPr>
                <a:r>
                  <a:rPr lang="pl-PL" dirty="0" smtClean="0"/>
                  <a:t>Remainder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l-PL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𝑞𝑏</m:t>
                    </m:r>
                  </m:oMath>
                </a14:m>
                <a:r>
                  <a:rPr lang="pl-PL" dirty="0" smtClean="0"/>
                  <a:t> (b possible reminders e.g. b=3: 0,1,2)</a:t>
                </a:r>
              </a:p>
              <a:p>
                <a:pPr marL="0" indent="0">
                  <a:buNone/>
                </a:pPr>
                <a:r>
                  <a:rPr lang="en-US" dirty="0"/>
                  <a:t>binary representation of a remainder </a:t>
                </a:r>
                <a:r>
                  <a:rPr lang="en-US" dirty="0" smtClean="0"/>
                  <a:t>requires</a:t>
                </a:r>
                <a:r>
                  <a:rPr lang="pl-PL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pl-PL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pl-PL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l-PL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e>
                    </m:d>
                  </m:oMath>
                </a14:m>
                <a:r>
                  <a:rPr lang="pl-PL" dirty="0" smtClean="0"/>
                  <a:t> or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l-PL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e>
                    </m:d>
                  </m:oMath>
                </a14:m>
                <a:endParaRPr lang="pl-PL" dirty="0" smtClean="0"/>
              </a:p>
              <a:p>
                <a:pPr marL="0" indent="0">
                  <a:buNone/>
                </a:pPr>
                <a:r>
                  <a:rPr lang="en-US" dirty="0"/>
                  <a:t>write the first few remainders </a:t>
                </a:r>
                <a:r>
                  <a:rPr lang="en-US" dirty="0" smtClean="0"/>
                  <a:t>using</a:t>
                </a:r>
                <a:r>
                  <a:rPr lang="pl-PL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l-PL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e>
                    </m:d>
                  </m:oMath>
                </a14:m>
                <a:r>
                  <a:rPr lang="pl-PL" dirty="0"/>
                  <a:t> </a:t>
                </a:r>
                <a:r>
                  <a:rPr lang="pl-PL" dirty="0" smtClean="0"/>
                  <a:t>r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l-PL" b="0" i="0" smtClean="0">
                        <a:latin typeface="Cambria Math" panose="02040503050406030204" pitchFamily="18" charset="0"/>
                      </a:rPr>
                      <m:t>est</m:t>
                    </m:r>
                    <m:r>
                      <a:rPr lang="pl-PL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⌈"/>
                        <m:endChr m:val="⌉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l-PL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e>
                    </m:d>
                  </m:oMath>
                </a14:m>
                <a:endParaRPr lang="pl-P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0" t="-10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6414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Inverted </a:t>
            </a:r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</a:t>
            </a:r>
            <a:endParaRPr lang="pl-PL" dirty="0" smtClean="0"/>
          </a:p>
          <a:p>
            <a:r>
              <a:rPr lang="en-US" dirty="0" smtClean="0"/>
              <a:t>Construction</a:t>
            </a:r>
            <a:endParaRPr lang="pl-PL" dirty="0" smtClean="0"/>
          </a:p>
          <a:p>
            <a:r>
              <a:rPr lang="en-US" dirty="0"/>
              <a:t>Compression</a:t>
            </a: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Example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l-PL" dirty="0" smtClean="0"/>
                  <a:t>b=3 and x=9</a:t>
                </a:r>
              </a:p>
              <a:p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9/3</m:t>
                        </m:r>
                      </m:e>
                    </m:d>
                    <m:r>
                      <a:rPr lang="pl-PL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pl-PL" dirty="0" smtClean="0"/>
              </a:p>
              <a:p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l-PL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e>
                    </m:d>
                    <m:r>
                      <a:rPr lang="pl-PL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pl-PL" dirty="0" smtClean="0"/>
                  <a:t> =&gt;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pl-PL" dirty="0" smtClean="0"/>
                  <a:t>  (</a:t>
                </a:r>
                <a14:m>
                  <m:oMath xmlns:m="http://schemas.openxmlformats.org/officeDocument/2006/math">
                    <m:r>
                      <a:rPr lang="pl-PL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pl-PL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l-PL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pl-PL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l-PL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pl-PL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l-PL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pl-PL" dirty="0" smtClean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=9−3∗3=0</m:t>
                    </m:r>
                  </m:oMath>
                </a14:m>
                <a:endParaRPr lang="pl-PL" dirty="0" smtClean="0"/>
              </a:p>
              <a:p>
                <a:r>
                  <a:rPr lang="pl-PL" dirty="0" smtClean="0"/>
                  <a:t>Result 00010</a:t>
                </a:r>
              </a:p>
              <a:p>
                <a:endParaRPr lang="pl-P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80" t="-10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39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The coding tree for b=5</a:t>
            </a:r>
            <a:endParaRPr lang="pl-P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822" y="2780928"/>
            <a:ext cx="543032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85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Selection of b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pl-PL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pl-PL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≈0.69∗</m:t>
                    </m:r>
                    <m:f>
                      <m:fPr>
                        <m:ctrlPr>
                          <a:rPr lang="pl-PL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sSub>
                          <m:sSubPr>
                            <m:ctrlPr>
                              <a:rPr lang="pl-PL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pl-PL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endParaRPr lang="pl-PL" sz="3200" dirty="0" smtClean="0"/>
              </a:p>
              <a:p>
                <a:r>
                  <a:rPr lang="pl-PL" dirty="0" smtClean="0"/>
                  <a:t>N – total number of documents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pl-PL" dirty="0" smtClean="0"/>
                  <a:t>– number of documents that contain term t</a:t>
                </a:r>
                <a:endParaRPr lang="pl-P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8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279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Variable-Byte 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seven bits in each byte are used to code an </a:t>
            </a:r>
            <a:r>
              <a:rPr lang="en-US" dirty="0" smtClean="0"/>
              <a:t>integer</a:t>
            </a:r>
            <a:endParaRPr lang="pl-PL" dirty="0" smtClean="0"/>
          </a:p>
          <a:p>
            <a:r>
              <a:rPr lang="pl-PL" dirty="0"/>
              <a:t>l</a:t>
            </a:r>
            <a:r>
              <a:rPr lang="pl-PL" dirty="0" smtClean="0"/>
              <a:t>ast bit 0 – end, 1 </a:t>
            </a:r>
            <a:r>
              <a:rPr lang="pl-PL" dirty="0"/>
              <a:t>–</a:t>
            </a:r>
            <a:r>
              <a:rPr lang="pl-PL" dirty="0" smtClean="0"/>
              <a:t> continue</a:t>
            </a:r>
          </a:p>
          <a:p>
            <a:r>
              <a:rPr lang="pl-PL" dirty="0" smtClean="0"/>
              <a:t>E.g. </a:t>
            </a:r>
            <a:r>
              <a:rPr lang="pl-PL" dirty="0"/>
              <a:t>135 -&gt; 00000011 00001110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7830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Summary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Golomb coding better than Elias</a:t>
            </a:r>
          </a:p>
          <a:p>
            <a:r>
              <a:rPr lang="en-US" dirty="0"/>
              <a:t>Gamma coding does not work well</a:t>
            </a:r>
            <a:endParaRPr lang="pl-PL" dirty="0" smtClean="0"/>
          </a:p>
          <a:p>
            <a:r>
              <a:rPr lang="en-US" dirty="0" smtClean="0"/>
              <a:t>Variable</a:t>
            </a:r>
            <a:r>
              <a:rPr lang="pl-PL" dirty="0" smtClean="0"/>
              <a:t>-</a:t>
            </a:r>
            <a:r>
              <a:rPr lang="en-US" dirty="0" smtClean="0"/>
              <a:t>byte </a:t>
            </a:r>
            <a:r>
              <a:rPr lang="en-US" dirty="0"/>
              <a:t>integers are often </a:t>
            </a:r>
            <a:r>
              <a:rPr lang="en-US" dirty="0" smtClean="0"/>
              <a:t>faster</a:t>
            </a:r>
            <a:r>
              <a:rPr lang="pl-PL" dirty="0" smtClean="0"/>
              <a:t> than </a:t>
            </a:r>
            <a:r>
              <a:rPr lang="pl-PL" dirty="0"/>
              <a:t>Variable-bit (higher storage costs</a:t>
            </a:r>
            <a:r>
              <a:rPr lang="pl-PL" dirty="0" smtClean="0"/>
              <a:t>)</a:t>
            </a:r>
          </a:p>
          <a:p>
            <a:r>
              <a:rPr lang="en-US" dirty="0"/>
              <a:t>compression technique can allow retrieval to be up to twice as fast than </a:t>
            </a:r>
            <a:r>
              <a:rPr lang="en-US" dirty="0" smtClean="0"/>
              <a:t>without compression</a:t>
            </a:r>
            <a:endParaRPr lang="pl-PL" dirty="0" smtClean="0"/>
          </a:p>
          <a:p>
            <a:r>
              <a:rPr lang="en-US" dirty="0"/>
              <a:t>space requirement averages 20% – 25% of </a:t>
            </a:r>
            <a:r>
              <a:rPr lang="en-US" dirty="0" smtClean="0"/>
              <a:t>the </a:t>
            </a:r>
            <a:r>
              <a:rPr lang="en-US" dirty="0"/>
              <a:t>cost of storing uncompressed </a:t>
            </a:r>
            <a:r>
              <a:rPr lang="en-US" dirty="0" smtClean="0"/>
              <a:t>integers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2346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Latent Semantic Indexing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2251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Reason</a:t>
            </a:r>
            <a:endParaRPr lang="pl-P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concepts or objects can be described in multiple </a:t>
            </a:r>
            <a:r>
              <a:rPr lang="en-US" dirty="0" smtClean="0"/>
              <a:t>ways</a:t>
            </a:r>
            <a:endParaRPr lang="pl-PL" dirty="0" smtClean="0"/>
          </a:p>
          <a:p>
            <a:r>
              <a:rPr lang="pl-PL" dirty="0" smtClean="0"/>
              <a:t>find using </a:t>
            </a:r>
            <a:r>
              <a:rPr lang="en-US" dirty="0" err="1" smtClean="0"/>
              <a:t>sy</a:t>
            </a:r>
            <a:r>
              <a:rPr lang="pl-PL" dirty="0" smtClean="0"/>
              <a:t>n</a:t>
            </a:r>
            <a:r>
              <a:rPr lang="en-US" dirty="0" err="1" smtClean="0"/>
              <a:t>onyms</a:t>
            </a:r>
            <a:r>
              <a:rPr lang="en-US" dirty="0" smtClean="0"/>
              <a:t> </a:t>
            </a:r>
            <a:r>
              <a:rPr lang="en-US" dirty="0"/>
              <a:t>of the words in the user </a:t>
            </a:r>
            <a:r>
              <a:rPr lang="en-US" dirty="0" smtClean="0"/>
              <a:t>query</a:t>
            </a:r>
            <a:endParaRPr lang="pl-PL" dirty="0"/>
          </a:p>
          <a:p>
            <a:r>
              <a:rPr lang="en-US" dirty="0"/>
              <a:t>deal with this problem through the identification of </a:t>
            </a:r>
            <a:r>
              <a:rPr lang="en-US" dirty="0" smtClean="0"/>
              <a:t>statistical</a:t>
            </a:r>
            <a:r>
              <a:rPr lang="pl-PL" dirty="0"/>
              <a:t> associations of </a:t>
            </a:r>
            <a:r>
              <a:rPr lang="pl-PL" dirty="0" smtClean="0"/>
              <a:t>terms</a:t>
            </a:r>
          </a:p>
        </p:txBody>
      </p:sp>
    </p:spTree>
    <p:extLst>
      <p:ext uri="{BB962C8B-B14F-4D97-AF65-F5344CB8AC3E}">
        <p14:creationId xmlns:p14="http://schemas.microsoft.com/office/powerpoint/2010/main" val="3073344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Singular </a:t>
            </a:r>
            <a:r>
              <a:rPr lang="pl-PL" dirty="0"/>
              <a:t>value </a:t>
            </a:r>
            <a:r>
              <a:rPr lang="pl-PL" dirty="0" smtClean="0"/>
              <a:t>decomposition </a:t>
            </a:r>
            <a:r>
              <a:rPr lang="pl-PL" dirty="0"/>
              <a:t>(SVD)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en-US" dirty="0" smtClean="0"/>
              <a:t>estimate latent </a:t>
            </a:r>
            <a:r>
              <a:rPr lang="en-US" dirty="0"/>
              <a:t>structure, and to remove </a:t>
            </a:r>
            <a:r>
              <a:rPr lang="en-US" dirty="0" smtClean="0"/>
              <a:t>the </a:t>
            </a:r>
            <a:r>
              <a:rPr lang="en-US" dirty="0"/>
              <a:t>“noise</a:t>
            </a:r>
            <a:r>
              <a:rPr lang="en-US" dirty="0" smtClean="0"/>
              <a:t>”</a:t>
            </a:r>
            <a:endParaRPr lang="pl-PL" dirty="0" smtClean="0"/>
          </a:p>
          <a:p>
            <a:r>
              <a:rPr lang="en-US" dirty="0"/>
              <a:t>hidden “concept” space, which associates </a:t>
            </a:r>
            <a:r>
              <a:rPr lang="en-US" dirty="0" smtClean="0"/>
              <a:t>syntactically </a:t>
            </a:r>
            <a:r>
              <a:rPr lang="en-US" dirty="0"/>
              <a:t>different but semantically similar terms and </a:t>
            </a:r>
            <a:r>
              <a:rPr lang="en-US" dirty="0" smtClean="0"/>
              <a:t>documents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9148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LSI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LSI starts with an </a:t>
            </a:r>
            <a:r>
              <a:rPr lang="en-US" dirty="0" smtClean="0"/>
              <a:t>m</a:t>
            </a:r>
            <a:r>
              <a:rPr lang="pl-PL" dirty="0" smtClean="0"/>
              <a:t>*</a:t>
            </a:r>
            <a:r>
              <a:rPr lang="en-US" dirty="0" smtClean="0"/>
              <a:t>n </a:t>
            </a:r>
            <a:r>
              <a:rPr lang="en-US" dirty="0" err="1"/>
              <a:t>termdocument</a:t>
            </a:r>
            <a:r>
              <a:rPr lang="en-US" dirty="0"/>
              <a:t> matrix </a:t>
            </a:r>
            <a:r>
              <a:rPr lang="en-US" dirty="0" smtClean="0"/>
              <a:t>A</a:t>
            </a:r>
            <a:endParaRPr lang="pl-PL" dirty="0" smtClean="0"/>
          </a:p>
          <a:p>
            <a:r>
              <a:rPr lang="pl-PL" dirty="0"/>
              <a:t>r</a:t>
            </a:r>
            <a:r>
              <a:rPr lang="pl-PL" dirty="0" smtClean="0"/>
              <a:t>ow = term; column = document</a:t>
            </a:r>
          </a:p>
          <a:p>
            <a:r>
              <a:rPr lang="pl-PL" dirty="0" smtClean="0"/>
              <a:t>value e.g. term frequency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6584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Singular Value Decomposition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l-PL" dirty="0" smtClean="0"/>
                  <a:t>factor matrix A into three matrices:</a:t>
                </a:r>
              </a:p>
              <a:p>
                <a:pPr marL="0" indent="0">
                  <a:buNone/>
                </a:pPr>
                <a:endParaRPr lang="pl-PL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𝑈𝐸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pl-PL" dirty="0" smtClean="0"/>
              </a:p>
              <a:p>
                <a:pPr marL="0" indent="0">
                  <a:buNone/>
                </a:pPr>
                <a:endParaRPr lang="pl-PL" dirty="0" smtClean="0"/>
              </a:p>
              <a:p>
                <a:pPr marL="0" indent="0">
                  <a:buNone/>
                </a:pPr>
                <a:r>
                  <a:rPr lang="en-US" dirty="0" smtClean="0"/>
                  <a:t>m is</a:t>
                </a:r>
                <a:r>
                  <a:rPr lang="pl-PL" dirty="0" smtClean="0"/>
                  <a:t> </a:t>
                </a:r>
                <a:r>
                  <a:rPr lang="en-US" dirty="0" smtClean="0"/>
                  <a:t>the </a:t>
                </a:r>
                <a:r>
                  <a:rPr lang="en-US" dirty="0"/>
                  <a:t>number of </a:t>
                </a:r>
                <a:r>
                  <a:rPr lang="en-US" dirty="0" smtClean="0"/>
                  <a:t>row</a:t>
                </a:r>
                <a:r>
                  <a:rPr lang="pl-PL" dirty="0" smtClean="0"/>
                  <a:t> in A</a:t>
                </a:r>
              </a:p>
              <a:p>
                <a:pPr marL="0" indent="0">
                  <a:buNone/>
                </a:pPr>
                <a:r>
                  <a:rPr lang="en-US" dirty="0"/>
                  <a:t>n </a:t>
                </a:r>
                <a:r>
                  <a:rPr lang="en-US" dirty="0" smtClean="0"/>
                  <a:t>is</a:t>
                </a:r>
                <a:r>
                  <a:rPr lang="pl-PL" dirty="0" smtClean="0"/>
                  <a:t> </a:t>
                </a:r>
                <a:r>
                  <a:rPr lang="en-US" dirty="0" smtClean="0"/>
                  <a:t>the </a:t>
                </a:r>
                <a:r>
                  <a:rPr lang="en-US" dirty="0"/>
                  <a:t>number of columns in </a:t>
                </a:r>
                <a:r>
                  <a:rPr lang="en-US" dirty="0" smtClean="0"/>
                  <a:t>A</a:t>
                </a:r>
                <a:endParaRPr lang="pl-PL" dirty="0" smtClean="0"/>
              </a:p>
              <a:p>
                <a:pPr marL="0" indent="0">
                  <a:buNone/>
                </a:pPr>
                <a:r>
                  <a:rPr lang="en-US" dirty="0"/>
                  <a:t>r is the rank of A,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l-PL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pl-P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pl-PL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min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l-P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0" t="-10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202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Inverted Index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its simplest form, the inverted index of a document collection is </a:t>
            </a:r>
            <a:r>
              <a:rPr lang="en-US" dirty="0" smtClean="0"/>
              <a:t>basically </a:t>
            </a:r>
            <a:r>
              <a:rPr lang="en-US" dirty="0"/>
              <a:t>a data structure that attaches each distinctive term with a list of </a:t>
            </a:r>
            <a:r>
              <a:rPr lang="en-US" dirty="0" smtClean="0"/>
              <a:t>all </a:t>
            </a:r>
            <a:r>
              <a:rPr lang="en-US" dirty="0"/>
              <a:t>documents that contains the term.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936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Singular Value </a:t>
            </a:r>
            <a:r>
              <a:rPr lang="pl-PL" dirty="0" smtClean="0"/>
              <a:t>Decomposition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l-PL" dirty="0" smtClean="0"/>
                  <a:t>U </a:t>
                </a:r>
                <a:r>
                  <a:rPr lang="en-US" dirty="0" smtClean="0"/>
                  <a:t>is a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matrix and its columns, called left singular vectors, are </a:t>
                </a:r>
                <a:r>
                  <a:rPr lang="en-US" dirty="0" smtClean="0"/>
                  <a:t>eigenvectors </a:t>
                </a:r>
                <a:r>
                  <a:rPr lang="en-US" dirty="0"/>
                  <a:t>associated with the r non-zero eigenvalues of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pl-PL" b="0" dirty="0" smtClean="0"/>
              </a:p>
              <a:p>
                <a:r>
                  <a:rPr lang="en-US" dirty="0"/>
                  <a:t>V is 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l-PL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matrix and its columns, called right singular vectors, are </a:t>
                </a:r>
                <a:r>
                  <a:rPr lang="en-US" dirty="0" smtClean="0"/>
                  <a:t>eigenvectors </a:t>
                </a:r>
                <a:r>
                  <a:rPr lang="en-US" dirty="0"/>
                  <a:t>associated with the r non-zero eigenvalues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l-PL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pl-PL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pl-PL" dirty="0" smtClean="0"/>
              </a:p>
              <a:p>
                <a:r>
                  <a:rPr lang="pl-PL" dirty="0" smtClean="0"/>
                  <a:t>E </a:t>
                </a:r>
                <a:r>
                  <a:rPr lang="en-US" dirty="0" smtClean="0"/>
                  <a:t>is </a:t>
                </a:r>
                <a:r>
                  <a:rPr lang="en-US" dirty="0"/>
                  <a:t>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l-PL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diagonal matrix, </a:t>
                </a:r>
                <a:r>
                  <a:rPr lang="pl-PL" dirty="0" smtClean="0"/>
                  <a:t>E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dirty="0" err="1"/>
                  <a:t>diag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pl-PL" dirty="0" smtClean="0"/>
                  <a:t>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, called singular values, are the non-negative square roots </a:t>
                </a:r>
                <a:r>
                  <a:rPr lang="en-US" dirty="0" smtClean="0"/>
                  <a:t>of</a:t>
                </a:r>
                <a:r>
                  <a:rPr lang="pl-PL" dirty="0" smtClean="0"/>
                  <a:t> r </a:t>
                </a:r>
                <a:r>
                  <a:rPr lang="en-US" dirty="0"/>
                  <a:t>non-zero eigenvalues of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l-PL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pl-PL" dirty="0" smtClean="0"/>
                  <a:t> t</a:t>
                </a:r>
                <a:r>
                  <a:rPr lang="en-US" dirty="0" smtClean="0"/>
                  <a:t>hey </a:t>
                </a:r>
                <a:r>
                  <a:rPr lang="en-US" dirty="0"/>
                  <a:t>are arranged in decreasing </a:t>
                </a:r>
                <a:r>
                  <a:rPr lang="en-US" dirty="0" smtClean="0"/>
                  <a:t>order</a:t>
                </a:r>
                <a:r>
                  <a:rPr lang="en-US" dirty="0"/>
                  <a:t>, i.e</a:t>
                </a:r>
                <a:r>
                  <a:rPr lang="en-US" dirty="0" smtClean="0"/>
                  <a:t>.,</a:t>
                </a:r>
                <a:r>
                  <a:rPr lang="pl-PL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dirty="0"/>
                      <m:t>≥</m:t>
                    </m:r>
                    <m:r>
                      <a:rPr lang="pl-PL" b="0" i="0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pl-PL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pl-P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pl-PL" dirty="0" smtClean="0"/>
              </a:p>
              <a:p>
                <a:r>
                  <a:rPr lang="en-US" dirty="0"/>
                  <a:t>reduce the size of the matrices</a:t>
                </a:r>
                <a:endParaRPr lang="pl-P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80" t="-1090" r="-102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3576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Sup>
                        <m:sSub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pl-PL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454" y="2636912"/>
            <a:ext cx="7621064" cy="34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87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Query and Retrieval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l-PL" dirty="0" smtClean="0"/>
                  <a:t>q - user query (treated as a new document)</a:t>
                </a:r>
              </a:p>
              <a:p>
                <a:r>
                  <a:rPr lang="en-US" dirty="0"/>
                  <a:t>document in the k-concept space,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pl-PL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Sup>
                      <m:sSubSup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endParaRPr lang="pl-P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80" t="-10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209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Example</a:t>
            </a:r>
            <a:endParaRPr lang="pl-P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8" y="1628800"/>
            <a:ext cx="9682564" cy="3528392"/>
          </a:xfrm>
        </p:spPr>
      </p:pic>
    </p:spTree>
    <p:extLst>
      <p:ext uri="{BB962C8B-B14F-4D97-AF65-F5344CB8AC3E}">
        <p14:creationId xmlns:p14="http://schemas.microsoft.com/office/powerpoint/2010/main" val="1255324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225" y="1844824"/>
            <a:ext cx="8281522" cy="4116040"/>
          </a:xfrm>
        </p:spPr>
      </p:pic>
    </p:spTree>
    <p:extLst>
      <p:ext uri="{BB962C8B-B14F-4D97-AF65-F5344CB8AC3E}">
        <p14:creationId xmlns:p14="http://schemas.microsoft.com/office/powerpoint/2010/main" val="3077274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690" y="2276872"/>
            <a:ext cx="7280591" cy="3096344"/>
          </a:xfrm>
        </p:spPr>
      </p:pic>
    </p:spTree>
    <p:extLst>
      <p:ext uri="{BB962C8B-B14F-4D97-AF65-F5344CB8AC3E}">
        <p14:creationId xmlns:p14="http://schemas.microsoft.com/office/powerpoint/2010/main" val="2336259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72" y="2636912"/>
            <a:ext cx="7640428" cy="2592288"/>
          </a:xfrm>
        </p:spPr>
      </p:pic>
    </p:spTree>
    <p:extLst>
      <p:ext uri="{BB962C8B-B14F-4D97-AF65-F5344CB8AC3E}">
        <p14:creationId xmlns:p14="http://schemas.microsoft.com/office/powerpoint/2010/main" val="3784127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167" y="2780928"/>
            <a:ext cx="8341638" cy="2808312"/>
          </a:xfrm>
        </p:spPr>
      </p:pic>
    </p:spTree>
    <p:extLst>
      <p:ext uri="{BB962C8B-B14F-4D97-AF65-F5344CB8AC3E}">
        <p14:creationId xmlns:p14="http://schemas.microsoft.com/office/powerpoint/2010/main" val="28072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92" y="1844824"/>
            <a:ext cx="9886042" cy="3888432"/>
          </a:xfrm>
        </p:spPr>
      </p:pic>
    </p:spTree>
    <p:extLst>
      <p:ext uri="{BB962C8B-B14F-4D97-AF65-F5344CB8AC3E}">
        <p14:creationId xmlns:p14="http://schemas.microsoft.com/office/powerpoint/2010/main" val="4082831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Example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/>
              <a:t>q </a:t>
            </a:r>
            <a:r>
              <a:rPr lang="pl-PL" dirty="0" smtClean="0"/>
              <a:t>- </a:t>
            </a:r>
            <a:r>
              <a:rPr lang="pl-PL" dirty="0"/>
              <a:t>“user interface”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840" y="2255635"/>
            <a:ext cx="7820291" cy="391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02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774700"/>
            <a:ext cx="7952386" cy="19442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48" y="3284984"/>
            <a:ext cx="9926555" cy="328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Example</a:t>
            </a:r>
            <a:endParaRPr lang="pl-P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80" y="1772815"/>
            <a:ext cx="1617555" cy="165824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80" y="3356992"/>
            <a:ext cx="1617555" cy="1238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695" y="2132856"/>
            <a:ext cx="7933968" cy="289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35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Summary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original </a:t>
            </a:r>
            <a:r>
              <a:rPr lang="en-US" dirty="0" smtClean="0"/>
              <a:t>paper </a:t>
            </a:r>
            <a:r>
              <a:rPr lang="en-US" dirty="0"/>
              <a:t>of LSI suggests 50–350 dimensions</a:t>
            </a:r>
            <a:r>
              <a:rPr lang="en-US" dirty="0" smtClean="0"/>
              <a:t>.</a:t>
            </a:r>
            <a:endParaRPr lang="pl-PL" dirty="0" smtClean="0"/>
          </a:p>
          <a:p>
            <a:r>
              <a:rPr lang="en-US" dirty="0"/>
              <a:t>k needs to be determined based on the specific </a:t>
            </a:r>
            <a:r>
              <a:rPr lang="en-US" dirty="0" smtClean="0"/>
              <a:t>document collection</a:t>
            </a:r>
            <a:endParaRPr lang="pl-PL" dirty="0" smtClean="0"/>
          </a:p>
          <a:p>
            <a:r>
              <a:rPr lang="en-US" dirty="0"/>
              <a:t>association rules may be able </a:t>
            </a:r>
            <a:r>
              <a:rPr lang="en-US" dirty="0" smtClean="0"/>
              <a:t>to </a:t>
            </a:r>
            <a:r>
              <a:rPr lang="en-US" dirty="0"/>
              <a:t>approximate the results of LSI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79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Using an Inverted Index</a:t>
            </a:r>
            <a:endParaRPr lang="pl-P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572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Step 1 –</a:t>
            </a:r>
            <a:r>
              <a:rPr lang="pl-PL" dirty="0" smtClean="0"/>
              <a:t> </a:t>
            </a:r>
            <a:r>
              <a:rPr lang="pl-PL" dirty="0"/>
              <a:t>vocabulary </a:t>
            </a:r>
            <a:r>
              <a:rPr lang="pl-PL" dirty="0" smtClean="0"/>
              <a:t>search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finds </a:t>
            </a:r>
            <a:r>
              <a:rPr lang="en-US" dirty="0"/>
              <a:t>each query term in the </a:t>
            </a:r>
            <a:r>
              <a:rPr lang="en-US" dirty="0" smtClean="0"/>
              <a:t>vocabulary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If (Single term in query){</a:t>
            </a:r>
          </a:p>
          <a:p>
            <a:pPr marL="0" indent="0">
              <a:buNone/>
            </a:pPr>
            <a:r>
              <a:rPr lang="pl-PL" dirty="0" smtClean="0"/>
              <a:t> 	goto step3;</a:t>
            </a:r>
          </a:p>
          <a:p>
            <a:pPr marL="0" indent="0">
              <a:buNone/>
            </a:pPr>
            <a:r>
              <a:rPr lang="pl-PL" dirty="0" smtClean="0"/>
              <a:t>}</a:t>
            </a:r>
          </a:p>
          <a:p>
            <a:pPr marL="0" indent="0">
              <a:buNone/>
            </a:pPr>
            <a:r>
              <a:rPr lang="pl-PL" dirty="0" smtClean="0"/>
              <a:t>Else{</a:t>
            </a:r>
          </a:p>
          <a:p>
            <a:pPr marL="0" indent="0">
              <a:buNone/>
            </a:pPr>
            <a:r>
              <a:rPr lang="pl-PL" dirty="0" smtClean="0"/>
              <a:t> 	goto step2;</a:t>
            </a:r>
          </a:p>
          <a:p>
            <a:pPr marL="0" indent="0">
              <a:buNone/>
            </a:pPr>
            <a:r>
              <a:rPr lang="pl-PL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6120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Step 2 – </a:t>
            </a:r>
            <a:r>
              <a:rPr lang="pl-PL" dirty="0" smtClean="0"/>
              <a:t>results </a:t>
            </a:r>
            <a:r>
              <a:rPr lang="pl-PL" dirty="0"/>
              <a:t>merging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merging of the lists is performed to find their </a:t>
            </a:r>
            <a:r>
              <a:rPr lang="en-US" dirty="0" smtClean="0"/>
              <a:t>intersection</a:t>
            </a:r>
            <a:endParaRPr lang="pl-PL" dirty="0" smtClean="0"/>
          </a:p>
          <a:p>
            <a:r>
              <a:rPr lang="en-US" dirty="0"/>
              <a:t>use the shortest list as the </a:t>
            </a:r>
            <a:r>
              <a:rPr lang="en-US" dirty="0" smtClean="0"/>
              <a:t>base</a:t>
            </a:r>
            <a:endParaRPr lang="pl-PL" dirty="0" smtClean="0"/>
          </a:p>
          <a:p>
            <a:r>
              <a:rPr lang="pl-PL" dirty="0"/>
              <a:t>p</a:t>
            </a:r>
            <a:r>
              <a:rPr lang="pl-PL" dirty="0" smtClean="0"/>
              <a:t>artial match is possible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485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Step 3 – rank score computation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a relevance </a:t>
            </a:r>
            <a:r>
              <a:rPr lang="en-US" dirty="0" smtClean="0"/>
              <a:t>function</a:t>
            </a:r>
            <a:r>
              <a:rPr lang="pl-PL" dirty="0" smtClean="0"/>
              <a:t> (e.g. </a:t>
            </a:r>
            <a:r>
              <a:rPr lang="pl-PL" dirty="0"/>
              <a:t>o</a:t>
            </a:r>
            <a:r>
              <a:rPr lang="pl-PL" dirty="0" smtClean="0"/>
              <a:t>kapi, cosine)</a:t>
            </a:r>
          </a:p>
          <a:p>
            <a:r>
              <a:rPr lang="en-US" dirty="0"/>
              <a:t>score </a:t>
            </a:r>
            <a:r>
              <a:rPr lang="en-US" dirty="0" smtClean="0"/>
              <a:t>used </a:t>
            </a:r>
            <a:r>
              <a:rPr lang="en-US" dirty="0"/>
              <a:t>in the final ranking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802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Example</a:t>
            </a:r>
            <a:endParaRPr lang="pl-P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1772816"/>
            <a:ext cx="8293855" cy="27478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28" y="5229200"/>
            <a:ext cx="6912769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6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591</Words>
  <Application>Microsoft Office PowerPoint</Application>
  <PresentationFormat>Custom</PresentationFormat>
  <Paragraphs>132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Cambria Math</vt:lpstr>
      <vt:lpstr>Century Gothic</vt:lpstr>
      <vt:lpstr>Books 16x9</vt:lpstr>
      <vt:lpstr>Indices</vt:lpstr>
      <vt:lpstr>Inverted Index</vt:lpstr>
      <vt:lpstr>Inverted Index</vt:lpstr>
      <vt:lpstr>PowerPoint Presentation</vt:lpstr>
      <vt:lpstr>Search Using an Inverted Index</vt:lpstr>
      <vt:lpstr>Step 1 – vocabulary search</vt:lpstr>
      <vt:lpstr>Step 2 – results merging</vt:lpstr>
      <vt:lpstr>Step 3 – rank score computation</vt:lpstr>
      <vt:lpstr>Example</vt:lpstr>
      <vt:lpstr>Index Construction</vt:lpstr>
      <vt:lpstr>Time complexity</vt:lpstr>
      <vt:lpstr>Index Compression</vt:lpstr>
      <vt:lpstr>Why?</vt:lpstr>
      <vt:lpstr>Use gaps</vt:lpstr>
      <vt:lpstr>All in one</vt:lpstr>
      <vt:lpstr>Unary</vt:lpstr>
      <vt:lpstr>Elias Gamma Coding</vt:lpstr>
      <vt:lpstr>Elias Delta Coding</vt:lpstr>
      <vt:lpstr>Golomb Coding</vt:lpstr>
      <vt:lpstr>Example</vt:lpstr>
      <vt:lpstr>The coding tree for b=5</vt:lpstr>
      <vt:lpstr>Selection of b</vt:lpstr>
      <vt:lpstr>Variable-Byte Coding</vt:lpstr>
      <vt:lpstr>Summary</vt:lpstr>
      <vt:lpstr>Latent Semantic Indexing</vt:lpstr>
      <vt:lpstr>Reason</vt:lpstr>
      <vt:lpstr>Singular value decomposition (SVD)</vt:lpstr>
      <vt:lpstr>LSI</vt:lpstr>
      <vt:lpstr>Singular Value Decomposition</vt:lpstr>
      <vt:lpstr>Singular Value Decomposition</vt:lpstr>
      <vt:lpstr>PowerPoint Presentation</vt:lpstr>
      <vt:lpstr>Query and Retrieval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2013-05-27T19:40:32Z</dcterms:created>
  <dcterms:modified xsi:type="dcterms:W3CDTF">2013-05-28T20:37:01Z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